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5" r:id="rId2"/>
    <p:sldId id="264" r:id="rId3"/>
    <p:sldId id="258" r:id="rId4"/>
    <p:sldId id="263" r:id="rId5"/>
    <p:sldId id="259" r:id="rId6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8E981FC-58DA-4017-8690-3F9D1787F8D6}" type="datetimeFigureOut">
              <a:rPr lang="vi-VN"/>
              <a:pPr>
                <a:defRPr/>
              </a:pPr>
              <a:t>26/07/2022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99E3A0-C29F-4BE5-8DE6-0DBFAB5956D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FDF1E2-C9BC-4A28-AEF4-83557EF97EA2}" type="slidenum">
              <a:rPr lang="zh-CN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6E0BEE-25E8-4C75-B2B2-EAB8262A0144}" type="slidenum">
              <a:rPr lang="zh-CN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72BB-E1AF-48D5-86A1-A89D097FBF7D}" type="datetimeFigureOut">
              <a:rPr lang="vi-VN"/>
              <a:pPr>
                <a:defRPr/>
              </a:pPr>
              <a:t>26/07/2022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D8165-EC52-42ED-9974-86B8CCB6C8D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CD9C-C9E7-48EB-9FE0-7E63F818A1B7}" type="datetimeFigureOut">
              <a:rPr lang="vi-VN"/>
              <a:pPr>
                <a:defRPr/>
              </a:pPr>
              <a:t>26/07/2022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E259-287E-47E4-A8A2-F67273C21C6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31FDC-F0F8-4D3A-9AAE-73B3DBC6630E}" type="datetimeFigureOut">
              <a:rPr lang="vi-VN"/>
              <a:pPr>
                <a:defRPr/>
              </a:pPr>
              <a:t>26/07/2022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97CB5-6B40-4662-9E11-261DB8BE25A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3D5C4-4614-46BA-9E91-FDCE9E6F0A1C}" type="datetimeFigureOut">
              <a:rPr lang="vi-VN"/>
              <a:pPr>
                <a:defRPr/>
              </a:pPr>
              <a:t>26/07/2022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95F0-3EED-4796-BF8F-F5F67542CE5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07E4F-EA8A-4A70-8FB8-502FDB77A032}" type="datetimeFigureOut">
              <a:rPr lang="vi-VN"/>
              <a:pPr>
                <a:defRPr/>
              </a:pPr>
              <a:t>26/07/2022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838E9-FD95-4069-9A98-C3105BC5CF2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68E5-9CED-4028-B3DD-5A45A990BA48}" type="datetimeFigureOut">
              <a:rPr lang="vi-VN"/>
              <a:pPr>
                <a:defRPr/>
              </a:pPr>
              <a:t>26/07/2022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34892-7077-4A81-AA01-483F18C4991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04670-5047-42B0-97CE-7F65668636F5}" type="datetimeFigureOut">
              <a:rPr lang="vi-VN"/>
              <a:pPr>
                <a:defRPr/>
              </a:pPr>
              <a:t>26/07/2022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C194-60FD-4FB7-9A77-C14448DEE8C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33C8-B10D-4571-BB54-C9DAC4FDBFA5}" type="datetimeFigureOut">
              <a:rPr lang="vi-VN"/>
              <a:pPr>
                <a:defRPr/>
              </a:pPr>
              <a:t>26/07/2022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58161-3099-4B4E-9039-6E1CDC1217F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6E55-F307-4E7C-94A9-28A76D4EDDBE}" type="datetimeFigureOut">
              <a:rPr lang="vi-VN"/>
              <a:pPr>
                <a:defRPr/>
              </a:pPr>
              <a:t>26/07/2022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E4102-20DD-46D4-8F70-B921D4964D7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2A19B-4F29-48D3-BDD4-0ABD9E6BC936}" type="datetimeFigureOut">
              <a:rPr lang="vi-VN"/>
              <a:pPr>
                <a:defRPr/>
              </a:pPr>
              <a:t>26/07/2022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79B4-7DF3-4F60-AAB0-E4D06198301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C22C-2CC7-4748-9FB9-4DC5FB15BC96}" type="datetimeFigureOut">
              <a:rPr lang="vi-VN"/>
              <a:pPr>
                <a:defRPr/>
              </a:pPr>
              <a:t>26/07/2022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B243C-BF6F-4DBD-91C0-9B7B4401345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A9AF89-320E-401C-BA79-A91ACF2D6952}" type="datetimeFigureOut">
              <a:rPr lang="vi-VN"/>
              <a:pPr>
                <a:defRPr/>
              </a:pPr>
              <a:t>26/07/2022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301-54F1-4504-9C42-89A30E402D7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5237" y="1726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" y="928711"/>
            <a:ext cx="9056802" cy="4476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6774" y="3888204"/>
            <a:ext cx="5652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 – 67:</a:t>
            </a:r>
          </a:p>
          <a:p>
            <a:r>
              <a:rPr lang="vi-VN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CÙNG</a:t>
            </a:r>
          </a:p>
          <a:p>
            <a:r>
              <a:rPr lang="vi-VN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THIÊN NHIÊN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1">
            <a:extLst>
              <a:ext uri="{FF2B5EF4-FFF2-40B4-BE49-F238E27FC236}">
                <a16:creationId xmlns:a16="http://schemas.microsoft.com/office/drawing/2014/main" id="{C16E6DAD-B5E8-4E7A-8C30-379CD69FC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9" y="1726873"/>
            <a:ext cx="742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71089" y="5404799"/>
            <a:ext cx="4223693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 NGỮ 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4" descr="blue_l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3175"/>
            <a:ext cx="853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6" descr="blue_l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>
            <a:off x="5541963" y="3252787"/>
            <a:ext cx="6858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7" descr="blue_l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 flipH="1" flipV="1">
            <a:off x="-3276600" y="3273425"/>
            <a:ext cx="685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9" descr="hoa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152400"/>
            <a:ext cx="152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1" descr="hoa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50" y="-152400"/>
            <a:ext cx="17589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29317" y="2945858"/>
            <a:ext cx="7124070" cy="34073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370" name="Picture 35" descr="blue_l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545263"/>
            <a:ext cx="86106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38" descr="hoa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44538" y="5754688"/>
            <a:ext cx="179387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40" descr="hoa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4950" y="5830888"/>
            <a:ext cx="1593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: 圆角 6">
            <a:extLst/>
          </p:cNvPr>
          <p:cNvSpPr/>
          <p:nvPr/>
        </p:nvSpPr>
        <p:spPr>
          <a:xfrm>
            <a:off x="722876" y="730665"/>
            <a:ext cx="7387099" cy="1726658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err="1">
                <a:solidFill>
                  <a:srgbClr val="0000CC"/>
                </a:solidFill>
                <a:latin typeface="Georgia Ref" pitchFamily="18" charset="0"/>
                <a:ea typeface="inpin heiti" charset="-122"/>
              </a:rPr>
              <a:t>Tiết</a:t>
            </a:r>
            <a:r>
              <a:rPr lang="en-US" altLang="zh-CN" sz="3200" b="1" dirty="0">
                <a:solidFill>
                  <a:srgbClr val="0000CC"/>
                </a:solidFill>
                <a:latin typeface="Georgia Ref" pitchFamily="18" charset="0"/>
                <a:ea typeface="inpin heiti" charset="-122"/>
              </a:rPr>
              <a:t> 66: C. NÓI VÀ NGHE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CC"/>
                </a:solidFill>
                <a:latin typeface="Georgia Ref" pitchFamily="18" charset="0"/>
                <a:ea typeface="inpin heiti" charset="-122"/>
              </a:rPr>
              <a:t>TRÌNH BÀY VỀ MỘT CẢNH SINH HOẠT</a:t>
            </a:r>
            <a:endParaRPr lang="zh-CN" altLang="en-US" sz="3200" b="1" dirty="0">
              <a:solidFill>
                <a:srgbClr val="0000CC"/>
              </a:solidFill>
              <a:latin typeface="Georgia Ref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47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483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11175"/>
            <a:ext cx="17160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图片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9888" y="-227013"/>
            <a:ext cx="1612901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组合 13"/>
          <p:cNvGrpSpPr>
            <a:grpSpLocks/>
          </p:cNvGrpSpPr>
          <p:nvPr/>
        </p:nvGrpSpPr>
        <p:grpSpPr bwMode="auto">
          <a:xfrm>
            <a:off x="1219200" y="9525"/>
            <a:ext cx="7138988" cy="1979613"/>
            <a:chOff x="3989878" y="372140"/>
            <a:chExt cx="5955984" cy="1786269"/>
          </a:xfrm>
        </p:grpSpPr>
        <p:pic>
          <p:nvPicPr>
            <p:cNvPr id="17420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矩形 17"/>
            <p:cNvSpPr/>
            <p:nvPr/>
          </p:nvSpPr>
          <p:spPr>
            <a:xfrm>
              <a:off x="3989878" y="372140"/>
              <a:ext cx="5955984" cy="678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7413" name="图片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-246063"/>
            <a:ext cx="1614488" cy="161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206500" y="152400"/>
            <a:ext cx="70262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cs typeface="+mn-cs"/>
              </a:rPr>
              <a:t>I.  QUY TRÌNH NÓI VỀ MỘT CẢNH SINH HOẠT</a:t>
            </a:r>
            <a:endParaRPr lang="vi-VN" sz="2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pic>
        <p:nvPicPr>
          <p:cNvPr id="17415" name="图片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6513" y="5097463"/>
            <a:ext cx="9144001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55650" y="1343025"/>
            <a:ext cx="7848600" cy="768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00CC"/>
                </a:solidFill>
                <a:latin typeface="+mn-lt"/>
                <a:cs typeface="+mn-cs"/>
              </a:rPr>
              <a:t>Bước 1:</a:t>
            </a:r>
            <a:r>
              <a:rPr lang="vi-VN" sz="2400" b="1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  <a:r>
              <a:rPr lang="vi-VN" sz="2000" b="1" dirty="0">
                <a:latin typeface="+mn-lt"/>
                <a:cs typeface="+mn-cs"/>
              </a:rPr>
              <a:t>Xác định đề tài, người nghe, mục đích, không gian và thời gian nói</a:t>
            </a:r>
            <a:r>
              <a:rPr lang="vi-VN" sz="2000" dirty="0">
                <a:latin typeface="+mn-lt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125" y="4492625"/>
            <a:ext cx="4572000" cy="708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00CC"/>
                </a:solidFill>
                <a:latin typeface="+mn-lt"/>
                <a:cs typeface="+mn-cs"/>
              </a:rPr>
              <a:t>Bước 4: </a:t>
            </a:r>
            <a:r>
              <a:rPr lang="vi-VN" sz="2000" b="1" dirty="0">
                <a:latin typeface="+mn-lt"/>
                <a:cs typeface="+mn-cs"/>
              </a:rPr>
              <a:t>Trao đổi, đánh giá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000" dirty="0"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663" y="2430463"/>
            <a:ext cx="3603625" cy="739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00CC"/>
                </a:solidFill>
                <a:latin typeface="+mn-lt"/>
                <a:cs typeface="+mn-cs"/>
              </a:rPr>
              <a:t>Bước 2:</a:t>
            </a:r>
            <a:r>
              <a:rPr lang="vi-VN" sz="2400" b="1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  <a:r>
              <a:rPr lang="vi-VN" sz="2000" b="1" dirty="0">
                <a:solidFill>
                  <a:prstClr val="black"/>
                </a:solidFill>
                <a:latin typeface="+mn-lt"/>
                <a:cs typeface="+mn-cs"/>
              </a:rPr>
              <a:t>Tìm ý, lập dàn 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650" y="3446463"/>
            <a:ext cx="4176713" cy="769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00CC"/>
                </a:solidFill>
                <a:latin typeface="+mn-lt"/>
                <a:cs typeface="+mn-cs"/>
              </a:rPr>
              <a:t>Bước 3:</a:t>
            </a:r>
            <a:r>
              <a:rPr lang="vi-VN" sz="2400" b="1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  <a:r>
              <a:rPr lang="vi-VN" sz="2000" b="1" dirty="0">
                <a:solidFill>
                  <a:prstClr val="black"/>
                </a:solidFill>
                <a:latin typeface="+mn-lt"/>
                <a:cs typeface="+mn-cs"/>
              </a:rPr>
              <a:t>Luyện tập và trình bày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000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 animBg="1"/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483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11175"/>
            <a:ext cx="17160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图片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9888" y="-227013"/>
            <a:ext cx="1612901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0" name="组合 13"/>
          <p:cNvGrpSpPr>
            <a:grpSpLocks/>
          </p:cNvGrpSpPr>
          <p:nvPr/>
        </p:nvGrpSpPr>
        <p:grpSpPr bwMode="auto">
          <a:xfrm>
            <a:off x="1219200" y="9525"/>
            <a:ext cx="7138988" cy="1979613"/>
            <a:chOff x="3989878" y="372140"/>
            <a:chExt cx="5955984" cy="1786269"/>
          </a:xfrm>
        </p:grpSpPr>
        <p:pic>
          <p:nvPicPr>
            <p:cNvPr id="19471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矩形 17"/>
            <p:cNvSpPr/>
            <p:nvPr/>
          </p:nvSpPr>
          <p:spPr>
            <a:xfrm>
              <a:off x="3989878" y="372140"/>
              <a:ext cx="5955984" cy="678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9461" name="图片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-246063"/>
            <a:ext cx="1614488" cy="161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2946400" y="152400"/>
            <a:ext cx="70262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cs typeface="+mn-cs"/>
              </a:rPr>
              <a:t>II.  THỰC HÀNH NÓI</a:t>
            </a:r>
            <a:endParaRPr lang="vi-VN" sz="2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pic>
        <p:nvPicPr>
          <p:cNvPr id="19463" name="图片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6513" y="5097463"/>
            <a:ext cx="9144001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36563" y="1362075"/>
            <a:ext cx="8670925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Nói đúng mục đích (trình bày về một cảnh sinh hoạt).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Chuẩn bị phần mở đầu và kết thúc sao cho hấp dẫn.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Nói to, rõ ràng, truyền cảm, tự nhiên.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Lựa chọn từ ngữ, câu văn cho phù hợp với văn nói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CC"/>
                </a:solidFill>
                <a:latin typeface="+mj-lt"/>
                <a:cs typeface="+mn-cs"/>
              </a:rPr>
              <a:t>-  Sử dụng phương tiện phi ngôn ngữ: nét mặt, điệu bộ,....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285750" y="1612900"/>
            <a:ext cx="436563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7" name="Explosion 1 16"/>
          <p:cNvSpPr/>
          <p:nvPr/>
        </p:nvSpPr>
        <p:spPr>
          <a:xfrm>
            <a:off x="223838" y="2232025"/>
            <a:ext cx="436562" cy="43338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9" name="Explosion 1 18"/>
          <p:cNvSpPr/>
          <p:nvPr/>
        </p:nvSpPr>
        <p:spPr>
          <a:xfrm>
            <a:off x="268288" y="2836863"/>
            <a:ext cx="436562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0" name="Explosion 1 19"/>
          <p:cNvSpPr/>
          <p:nvPr/>
        </p:nvSpPr>
        <p:spPr>
          <a:xfrm>
            <a:off x="268288" y="3498850"/>
            <a:ext cx="436562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2" name="Explosion 1 21"/>
          <p:cNvSpPr/>
          <p:nvPr/>
        </p:nvSpPr>
        <p:spPr>
          <a:xfrm>
            <a:off x="293688" y="4135438"/>
            <a:ext cx="436562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4" name="Explosion 1 23"/>
          <p:cNvSpPr/>
          <p:nvPr/>
        </p:nvSpPr>
        <p:spPr>
          <a:xfrm>
            <a:off x="282575" y="4764088"/>
            <a:ext cx="436563" cy="431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9" grpId="0" animBg="1"/>
      <p:bldP spid="17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5145" y="4582869"/>
            <a:ext cx="713528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Thuyết trình viên tài năng</a:t>
            </a:r>
            <a:endParaRPr lang="en-US" sz="36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2276872"/>
            <a:ext cx="353173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Cuộc thi</a:t>
            </a:r>
            <a:endParaRPr lang="en-US" sz="54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179</Words>
  <Application>Microsoft Office PowerPoint</Application>
  <PresentationFormat>On-screen Show (4:3)</PresentationFormat>
  <Paragraphs>22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Microsoft YaHei UI</vt:lpstr>
      <vt:lpstr>宋体</vt:lpstr>
      <vt:lpstr>Arial</vt:lpstr>
      <vt:lpstr>Calibri</vt:lpstr>
      <vt:lpstr>Georgia Ref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Admin</cp:lastModifiedBy>
  <cp:revision>41</cp:revision>
  <dcterms:created xsi:type="dcterms:W3CDTF">2021-06-26T10:29:04Z</dcterms:created>
  <dcterms:modified xsi:type="dcterms:W3CDTF">2022-07-26T07:49:56Z</dcterms:modified>
</cp:coreProperties>
</file>